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111" r:id="rId1"/>
  </p:sldMasterIdLst>
  <p:notesMasterIdLst>
    <p:notesMasterId r:id="rId15"/>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Lst>
  <p:sldSz cx="9144000" cy="5143500" type="screen16x9"/>
  <p:notesSz cx="6858000" cy="9144000"/>
  <p:embeddedFontLst>
    <p:embeddedFont>
      <p:font typeface="Raleway Thin" charset="0"/>
      <p:bold r:id="rId16"/>
      <p:boldItalic r:id="rId17"/>
    </p:embeddedFont>
    <p:embeddedFont>
      <p:font typeface="Constantia" pitchFamily="18" charset="0"/>
      <p:regular r:id="rId18"/>
      <p:bold r:id="rId19"/>
      <p:italic r:id="rId20"/>
      <p:boldItalic r:id="rId21"/>
    </p:embeddedFont>
    <p:embeddedFont>
      <p:font typeface="Wingdings 2" pitchFamily="18" charset="2"/>
      <p:regular r:id="rId22"/>
    </p:embeddedFont>
    <p:embeddedFont>
      <p:font typeface="Lato" charset="0"/>
      <p:regular r:id="rId23"/>
      <p:bold r:id="rId24"/>
      <p:italic r:id="rId25"/>
      <p:boldItalic r:id="rId26"/>
    </p:embeddedFont>
    <p:embeddedFont>
      <p:font typeface="Raleway" charset="0"/>
      <p:regular r:id="rId27"/>
      <p:bold r:id="rId28"/>
      <p:italic r:id="rId29"/>
      <p:boldItalic r:id="rId30"/>
    </p:embeddedFont>
    <p:embeddedFont>
      <p:font typeface="Calibri"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7" d="100"/>
          <a:sy n="97" d="100"/>
        </p:scale>
        <p:origin x="-763" y="-10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903233e63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903233e63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fd519b8a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fd519b8a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fd519be6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fd519be6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d9c67055b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d9c67055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d9c6705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Lato"/>
              <a:buChar char="➔"/>
            </a:pPr>
            <a:endParaRPr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d9c67055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03233e63b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903233e63b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903233e63b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903233e63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03233e63b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03233e63b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028700"/>
            <a:ext cx="7851648"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2421402"/>
            <a:ext cx="7854696" cy="131445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421CBBC-0FE8-4C0F-838F-6E760AD84306}" type="datetimeFigureOut">
              <a:rPr lang="en-US" smtClean="0"/>
              <a:pPr/>
              <a:t>10/26/2020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21CBBC-0FE8-4C0F-838F-6E760AD84306}" type="datetimeFigureOut">
              <a:rPr lang="en-US" smtClean="0"/>
              <a:pPr/>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1"/>
            <a:ext cx="2057400" cy="3908822"/>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85801"/>
            <a:ext cx="6019800" cy="3908822"/>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21CBBC-0FE8-4C0F-838F-6E760AD84306}" type="datetimeFigureOut">
              <a:rPr lang="en-US" smtClean="0"/>
              <a:pPr/>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17"/>
        <p:cNvGrpSpPr/>
        <p:nvPr/>
      </p:nvGrpSpPr>
      <p:grpSpPr>
        <a:xfrm>
          <a:off x="0" y="0"/>
          <a:ext cx="0" cy="0"/>
          <a:chOff x="0" y="0"/>
          <a:chExt cx="0" cy="0"/>
        </a:xfrm>
      </p:grpSpPr>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82"/>
        <p:cNvGrpSpPr/>
        <p:nvPr/>
      </p:nvGrpSpPr>
      <p:grpSpPr>
        <a:xfrm>
          <a:off x="0" y="0"/>
          <a:ext cx="0" cy="0"/>
          <a:chOff x="0" y="0"/>
          <a:chExt cx="0" cy="0"/>
        </a:xfrm>
      </p:grpSpPr>
      <p:sp>
        <p:nvSpPr>
          <p:cNvPr id="88" name="Google Shape;88;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89" name="Google Shape;89;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90" name="Google Shape;90;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1" name="Google Shape;91;p13"/>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55"/>
        <p:cNvGrpSpPr/>
        <p:nvPr/>
      </p:nvGrpSpPr>
      <p:grpSpPr>
        <a:xfrm>
          <a:off x="0" y="0"/>
          <a:ext cx="0" cy="0"/>
          <a:chOff x="0" y="0"/>
          <a:chExt cx="0" cy="0"/>
        </a:xfrm>
      </p:grpSpPr>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21CBBC-0FE8-4C0F-838F-6E760AD84306}" type="datetimeFigureOut">
              <a:rPr lang="en-US" smtClean="0"/>
              <a:pPr/>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987552"/>
            <a:ext cx="7772400" cy="1021842"/>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028498"/>
            <a:ext cx="7772400" cy="1132284"/>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421CBBC-0FE8-4C0F-838F-6E760AD84306}" type="datetimeFigureOut">
              <a:rPr lang="en-US" smtClean="0"/>
              <a:pPr/>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421CBBC-0FE8-4C0F-838F-6E760AD84306}" type="datetimeFigureOut">
              <a:rPr lang="en-US" smtClean="0"/>
              <a:pPr/>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391436"/>
            <a:ext cx="4040188" cy="494514"/>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1394818"/>
            <a:ext cx="4041775" cy="491132"/>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885950"/>
            <a:ext cx="4040188"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6" y="1885950"/>
            <a:ext cx="4041775"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421CBBC-0FE8-4C0F-838F-6E760AD84306}" type="datetimeFigureOut">
              <a:rPr lang="en-US" smtClean="0"/>
              <a:pPr/>
              <a:t>10/26/2020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305800" cy="85725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421CBBC-0FE8-4C0F-838F-6E760AD84306}" type="datetimeFigureOut">
              <a:rPr lang="en-US" smtClean="0"/>
              <a:pPr/>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21CBBC-0FE8-4C0F-838F-6E760AD84306}" type="datetimeFigureOut">
              <a:rPr lang="en-US" smtClean="0"/>
              <a:pPr/>
              <a:t>10/26/2020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4"/>
            <a:ext cx="2743200" cy="871538"/>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257300"/>
            <a:ext cx="2743200" cy="3429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257300"/>
            <a:ext cx="5111750" cy="3429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421CBBC-0FE8-4C0F-838F-6E760AD84306}" type="datetimeFigureOut">
              <a:rPr lang="en-US" smtClean="0"/>
              <a:pPr/>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831058"/>
            <a:ext cx="5257800" cy="30861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4019827"/>
            <a:ext cx="155448" cy="116586"/>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882747"/>
            <a:ext cx="2212848" cy="1186966"/>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121589"/>
            <a:ext cx="2209800" cy="163449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421CBBC-0FE8-4C0F-838F-6E760AD84306}" type="datetimeFigureOut">
              <a:rPr lang="en-US" smtClean="0"/>
              <a:pPr/>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4767263"/>
            <a:ext cx="609600"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3" name="Picture Placeholder 2"/>
          <p:cNvSpPr>
            <a:spLocks noGrp="1"/>
          </p:cNvSpPr>
          <p:nvPr>
            <p:ph type="pic" idx="1"/>
          </p:nvPr>
        </p:nvSpPr>
        <p:spPr>
          <a:xfrm rot="420000">
            <a:off x="3485793" y="899638"/>
            <a:ext cx="4617720" cy="294894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4362450"/>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4664869"/>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5358"/>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5358"/>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528066"/>
            <a:ext cx="8229600" cy="85725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51610"/>
            <a:ext cx="8229600" cy="329184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4767263"/>
            <a:ext cx="21336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421CBBC-0FE8-4C0F-838F-6E760AD84306}" type="datetimeFigureOut">
              <a:rPr lang="en-US" smtClean="0"/>
              <a:pPr/>
              <a:t>10/26/2020</a:t>
            </a:fld>
            <a:endParaRPr lang="en-US"/>
          </a:p>
        </p:txBody>
      </p:sp>
      <p:sp>
        <p:nvSpPr>
          <p:cNvPr id="22" name="Footer Placeholder 21"/>
          <p:cNvSpPr>
            <a:spLocks noGrp="1"/>
          </p:cNvSpPr>
          <p:nvPr>
            <p:ph type="ftr" sz="quarter" idx="3"/>
          </p:nvPr>
        </p:nvSpPr>
        <p:spPr>
          <a:xfrm>
            <a:off x="2667000" y="4767263"/>
            <a:ext cx="33528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4767263"/>
            <a:ext cx="762000" cy="273844"/>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grpSp>
        <p:nvGrpSpPr>
          <p:cNvPr id="2" name="Group 1"/>
          <p:cNvGrpSpPr/>
          <p:nvPr/>
        </p:nvGrpSpPr>
        <p:grpSpPr>
          <a:xfrm>
            <a:off x="-19017" y="151806"/>
            <a:ext cx="9180548" cy="486918"/>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 id="2147484123" r:id="rId12"/>
    <p:sldLayoutId id="2147484124" r:id="rId13"/>
    <p:sldLayoutId id="2147484125" r:id="rId14"/>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150" y="1322450"/>
            <a:ext cx="9144000" cy="19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smtClean="0">
                <a:solidFill>
                  <a:schemeClr val="accent3"/>
                </a:solidFill>
                <a:latin typeface="Raleway Thin" charset="0"/>
                <a:ea typeface="Raleway Thin"/>
                <a:cs typeface="Raleway Thin"/>
                <a:sym typeface="Raleway Thin"/>
              </a:rPr>
              <a:t>Predicting NFL Game Outcomes</a:t>
            </a:r>
            <a:endParaRPr sz="5400" dirty="0">
              <a:solidFill>
                <a:schemeClr val="accent3"/>
              </a:solidFill>
              <a:latin typeface="Raleway Thin" charset="0"/>
              <a:ea typeface="Raleway Thin"/>
              <a:cs typeface="Raleway Thin"/>
              <a:sym typeface="Raleway Thin"/>
            </a:endParaRPr>
          </a:p>
        </p:txBody>
      </p:sp>
      <p:sp>
        <p:nvSpPr>
          <p:cNvPr id="97" name="Google Shape;97;p14"/>
          <p:cNvSpPr txBox="1">
            <a:spLocks noGrp="1"/>
          </p:cNvSpPr>
          <p:nvPr>
            <p:ph type="subTitle" idx="1"/>
          </p:nvPr>
        </p:nvSpPr>
        <p:spPr>
          <a:xfrm>
            <a:off x="729600" y="3401500"/>
            <a:ext cx="37878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8" name="Google Shape;98;p14"/>
          <p:cNvSpPr txBox="1"/>
          <p:nvPr/>
        </p:nvSpPr>
        <p:spPr>
          <a:xfrm>
            <a:off x="0" y="0"/>
            <a:ext cx="9144000" cy="503400"/>
          </a:xfrm>
          <a:prstGeom prst="rect">
            <a:avLst/>
          </a:prstGeom>
          <a:solidFill>
            <a:srgbClr val="4A86E8"/>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70"/>
        <p:cNvGrpSpPr/>
        <p:nvPr/>
      </p:nvGrpSpPr>
      <p:grpSpPr>
        <a:xfrm>
          <a:off x="0" y="0"/>
          <a:ext cx="0" cy="0"/>
          <a:chOff x="0" y="0"/>
          <a:chExt cx="0" cy="0"/>
        </a:xfrm>
      </p:grpSpPr>
      <p:sp>
        <p:nvSpPr>
          <p:cNvPr id="4" name="TextBox 3"/>
          <p:cNvSpPr txBox="1"/>
          <p:nvPr/>
        </p:nvSpPr>
        <p:spPr>
          <a:xfrm>
            <a:off x="725390" y="1593816"/>
            <a:ext cx="7565510" cy="2723823"/>
          </a:xfrm>
          <a:prstGeom prst="rect">
            <a:avLst/>
          </a:prstGeom>
          <a:noFill/>
        </p:spPr>
        <p:txBody>
          <a:bodyPr wrap="square" rtlCol="0">
            <a:spAutoFit/>
          </a:bodyPr>
          <a:lstStyle/>
          <a:p>
            <a:pPr marL="457200" indent="-274320">
              <a:lnSpc>
                <a:spcPct val="150000"/>
              </a:lnSpc>
              <a:buClr>
                <a:schemeClr val="bg1"/>
              </a:buClr>
              <a:buFont typeface="Arial" pitchFamily="34" charset="0"/>
              <a:buChar char="•"/>
            </a:pPr>
            <a:r>
              <a:rPr lang="en" sz="1800" dirty="0" smtClean="0">
                <a:solidFill>
                  <a:srgbClr val="FFFFFF"/>
                </a:solidFill>
                <a:latin typeface="Lato"/>
                <a:ea typeface="Lato"/>
                <a:cs typeface="Lato"/>
                <a:sym typeface="Lato"/>
              </a:rPr>
              <a:t>When the away team had more turnovers, there was a larger point difference (home score – away score) </a:t>
            </a:r>
          </a:p>
          <a:p>
            <a:pPr marL="457200" indent="-274320">
              <a:lnSpc>
                <a:spcPct val="150000"/>
              </a:lnSpc>
              <a:buClr>
                <a:schemeClr val="bg1"/>
              </a:buClr>
              <a:buFont typeface="Arial" pitchFamily="34" charset="0"/>
              <a:buChar char="•"/>
            </a:pPr>
            <a:endParaRPr lang="en" sz="1200" dirty="0" smtClean="0">
              <a:solidFill>
                <a:srgbClr val="FFFFFF"/>
              </a:solidFill>
              <a:latin typeface="Lato"/>
              <a:ea typeface="Lato"/>
              <a:cs typeface="Lato"/>
              <a:sym typeface="Lato"/>
            </a:endParaRPr>
          </a:p>
          <a:p>
            <a:pPr marL="457200" indent="-274320">
              <a:lnSpc>
                <a:spcPct val="150000"/>
              </a:lnSpc>
              <a:buClr>
                <a:schemeClr val="bg1"/>
              </a:buClr>
              <a:buFont typeface="Arial" pitchFamily="34" charset="0"/>
              <a:buChar char="•"/>
            </a:pPr>
            <a:r>
              <a:rPr lang="en" sz="1800" dirty="0" smtClean="0">
                <a:solidFill>
                  <a:schemeClr val="bg1"/>
                </a:solidFill>
                <a:latin typeface="Lato"/>
                <a:ea typeface="Lato"/>
                <a:cs typeface="Lato"/>
                <a:sym typeface="Lato"/>
              </a:rPr>
              <a:t>The point difference was larger in Sunday games compared to Monday night or Thursday night games </a:t>
            </a:r>
          </a:p>
          <a:p>
            <a:pPr marL="457200" indent="-274320">
              <a:lnSpc>
                <a:spcPct val="150000"/>
              </a:lnSpc>
              <a:buClr>
                <a:schemeClr val="bg1"/>
              </a:buClr>
              <a:buFont typeface="Arial" pitchFamily="34" charset="0"/>
              <a:buChar char="•"/>
            </a:pPr>
            <a:endParaRPr lang="en" sz="1200" dirty="0" smtClean="0">
              <a:solidFill>
                <a:schemeClr val="bg1"/>
              </a:solidFill>
              <a:latin typeface="Lato"/>
              <a:ea typeface="Lato"/>
              <a:cs typeface="Lato"/>
              <a:sym typeface="Lato"/>
            </a:endParaRPr>
          </a:p>
          <a:p>
            <a:pPr marL="457200" indent="-274320">
              <a:lnSpc>
                <a:spcPct val="150000"/>
              </a:lnSpc>
              <a:buClr>
                <a:schemeClr val="bg1"/>
              </a:buClr>
              <a:buFont typeface="Arial" pitchFamily="34" charset="0"/>
              <a:buChar char="•"/>
            </a:pPr>
            <a:r>
              <a:rPr lang="en" sz="1800" dirty="0" smtClean="0">
                <a:solidFill>
                  <a:schemeClr val="bg1"/>
                </a:solidFill>
                <a:latin typeface="Lato"/>
                <a:ea typeface="Lato"/>
                <a:cs typeface="Lato"/>
                <a:sym typeface="Lato"/>
              </a:rPr>
              <a:t>The point difference was larger when the betting odds were higher</a:t>
            </a:r>
            <a:endParaRPr lang="en-US" sz="1800" dirty="0"/>
          </a:p>
        </p:txBody>
      </p:sp>
      <p:sp>
        <p:nvSpPr>
          <p:cNvPr id="7" name="Google Shape;178;p25"/>
          <p:cNvSpPr txBox="1"/>
          <p:nvPr/>
        </p:nvSpPr>
        <p:spPr>
          <a:xfrm>
            <a:off x="986552" y="781712"/>
            <a:ext cx="41577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smtClean="0">
                <a:solidFill>
                  <a:schemeClr val="lt1"/>
                </a:solidFill>
                <a:latin typeface="Raleway"/>
                <a:ea typeface="Raleway"/>
                <a:cs typeface="Raleway"/>
                <a:sym typeface="Raleway"/>
              </a:rPr>
              <a:t>Analysis Details</a:t>
            </a:r>
            <a:endParaRPr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76"/>
        <p:cNvGrpSpPr/>
        <p:nvPr/>
      </p:nvGrpSpPr>
      <p:grpSpPr>
        <a:xfrm>
          <a:off x="0" y="0"/>
          <a:ext cx="0" cy="0"/>
          <a:chOff x="0" y="0"/>
          <a:chExt cx="0" cy="0"/>
        </a:xfrm>
      </p:grpSpPr>
      <p:sp>
        <p:nvSpPr>
          <p:cNvPr id="177" name="Google Shape;177;p25"/>
          <p:cNvSpPr txBox="1">
            <a:spLocks noGrp="1"/>
          </p:cNvSpPr>
          <p:nvPr>
            <p:ph type="title"/>
          </p:nvPr>
        </p:nvSpPr>
        <p:spPr>
          <a:xfrm>
            <a:off x="663334" y="1149385"/>
            <a:ext cx="8087321" cy="3698468"/>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900" dirty="0"/>
          </a:p>
          <a:p>
            <a:pPr marL="457200" lvl="0" indent="-342900" algn="l" rtl="0">
              <a:lnSpc>
                <a:spcPct val="115000"/>
              </a:lnSpc>
              <a:spcBef>
                <a:spcPts val="0"/>
              </a:spcBef>
              <a:spcAft>
                <a:spcPts val="0"/>
              </a:spcAft>
              <a:buClr>
                <a:srgbClr val="FFFFFF"/>
              </a:buClr>
              <a:buSzPts val="1800"/>
              <a:buFont typeface="Lato"/>
              <a:buChar char="●"/>
            </a:pPr>
            <a:r>
              <a:rPr lang="en" sz="1800" b="0" dirty="0">
                <a:solidFill>
                  <a:srgbClr val="FFFFFF"/>
                </a:solidFill>
                <a:latin typeface="Lato"/>
                <a:ea typeface="Lato"/>
                <a:cs typeface="Lato"/>
                <a:sym typeface="Lato"/>
              </a:rPr>
              <a:t>The stakeholders who would benefit from this research would </a:t>
            </a:r>
            <a:r>
              <a:rPr lang="en" sz="1800" b="0" dirty="0" smtClean="0">
                <a:solidFill>
                  <a:srgbClr val="FFFFFF"/>
                </a:solidFill>
                <a:latin typeface="Lato"/>
                <a:ea typeface="Lato"/>
                <a:cs typeface="Lato"/>
                <a:sym typeface="Lato"/>
              </a:rPr>
              <a:t>people who are members of NFL fantasy leagues, and other betting leagues.   Also</a:t>
            </a:r>
            <a:br>
              <a:rPr lang="en" sz="1800" b="0" dirty="0" smtClean="0">
                <a:solidFill>
                  <a:srgbClr val="FFFFFF"/>
                </a:solidFill>
                <a:latin typeface="Lato"/>
                <a:ea typeface="Lato"/>
                <a:cs typeface="Lato"/>
                <a:sym typeface="Lato"/>
              </a:rPr>
            </a:br>
            <a:r>
              <a:rPr lang="en" sz="1800" dirty="0" smtClean="0">
                <a:solidFill>
                  <a:srgbClr val="FFFFFF"/>
                </a:solidFill>
                <a:latin typeface="Lato"/>
                <a:ea typeface="Lato"/>
                <a:cs typeface="Lato"/>
                <a:sym typeface="Lato"/>
              </a:rPr>
              <a:t>employees of casinos and other betting places would benefit from this data.</a:t>
            </a:r>
            <a:endParaRPr sz="18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dirty="0">
                <a:solidFill>
                  <a:srgbClr val="FFFFFF"/>
                </a:solidFill>
                <a:latin typeface="Lato"/>
                <a:ea typeface="Lato"/>
                <a:cs typeface="Lato"/>
                <a:sym typeface="Lato"/>
              </a:rPr>
              <a:t>It would give them insight into </a:t>
            </a:r>
            <a:r>
              <a:rPr lang="en" sz="1800" dirty="0" smtClean="0">
                <a:solidFill>
                  <a:srgbClr val="FFFFFF"/>
                </a:solidFill>
                <a:latin typeface="Lato"/>
                <a:ea typeface="Lato"/>
                <a:cs typeface="Lato"/>
                <a:sym typeface="Lato"/>
              </a:rPr>
              <a:t>who would win a particular NFL game based on variables from previous games with the same teams.</a:t>
            </a:r>
            <a:endParaRPr sz="18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dirty="0" smtClean="0">
                <a:solidFill>
                  <a:srgbClr val="FFFFFF"/>
                </a:solidFill>
                <a:latin typeface="Lato"/>
                <a:ea typeface="Lato"/>
                <a:cs typeface="Lato"/>
                <a:sym typeface="Lato"/>
              </a:rPr>
              <a:t>The fantasy league members could increase their winnings, and casino employees could modify the odds in order to decrease the winnings of the people making bets.</a:t>
            </a:r>
            <a:endParaRPr sz="18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dirty="0">
                <a:solidFill>
                  <a:srgbClr val="FFFFFF"/>
                </a:solidFill>
                <a:latin typeface="Lato"/>
                <a:ea typeface="Lato"/>
                <a:cs typeface="Lato"/>
                <a:sym typeface="Lato"/>
              </a:rPr>
              <a:t>This research is very interesting to me because I love </a:t>
            </a:r>
            <a:r>
              <a:rPr lang="en" sz="1800" dirty="0" smtClean="0">
                <a:solidFill>
                  <a:srgbClr val="FFFFFF"/>
                </a:solidFill>
                <a:latin typeface="Lato"/>
                <a:ea typeface="Lato"/>
                <a:cs typeface="Lato"/>
                <a:sym typeface="Lato"/>
              </a:rPr>
              <a:t>NFL football, and I am currently a member of an NFL game betting pool.</a:t>
            </a:r>
            <a:endParaRPr sz="1800" b="0" dirty="0">
              <a:solidFill>
                <a:srgbClr val="FFFFFF"/>
              </a:solidFill>
              <a:latin typeface="Lato"/>
              <a:ea typeface="Lato"/>
              <a:cs typeface="Lato"/>
              <a:sym typeface="Lato"/>
            </a:endParaRPr>
          </a:p>
        </p:txBody>
      </p:sp>
      <p:sp>
        <p:nvSpPr>
          <p:cNvPr id="178" name="Google Shape;178;p25"/>
          <p:cNvSpPr txBox="1"/>
          <p:nvPr/>
        </p:nvSpPr>
        <p:spPr>
          <a:xfrm>
            <a:off x="787325" y="434342"/>
            <a:ext cx="41577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smtClean="0">
                <a:solidFill>
                  <a:schemeClr val="lt1"/>
                </a:solidFill>
                <a:latin typeface="Raleway"/>
                <a:ea typeface="Raleway"/>
                <a:cs typeface="Raleway"/>
                <a:sym typeface="Raleway"/>
              </a:rPr>
              <a:t>Stakeholders</a:t>
            </a:r>
            <a:endParaRPr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82"/>
        <p:cNvGrpSpPr/>
        <p:nvPr/>
      </p:nvGrpSpPr>
      <p:grpSpPr>
        <a:xfrm>
          <a:off x="0" y="0"/>
          <a:ext cx="0" cy="0"/>
          <a:chOff x="0" y="0"/>
          <a:chExt cx="0" cy="0"/>
        </a:xfrm>
      </p:grpSpPr>
      <p:sp>
        <p:nvSpPr>
          <p:cNvPr id="184" name="Google Shape;184;p26"/>
          <p:cNvSpPr txBox="1"/>
          <p:nvPr/>
        </p:nvSpPr>
        <p:spPr>
          <a:xfrm>
            <a:off x="724342" y="543652"/>
            <a:ext cx="34290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lt1"/>
                </a:solidFill>
                <a:latin typeface="Raleway"/>
                <a:ea typeface="Raleway"/>
                <a:cs typeface="Raleway"/>
                <a:sym typeface="Raleway"/>
              </a:rPr>
              <a:t>Conclusions</a:t>
            </a:r>
            <a:endParaRPr dirty="0">
              <a:latin typeface="Lato"/>
              <a:ea typeface="Lato"/>
              <a:cs typeface="Lato"/>
              <a:sym typeface="Lato"/>
            </a:endParaRPr>
          </a:p>
        </p:txBody>
      </p:sp>
      <p:sp>
        <p:nvSpPr>
          <p:cNvPr id="7" name="Title 6"/>
          <p:cNvSpPr txBox="1">
            <a:spLocks noGrp="1"/>
          </p:cNvSpPr>
          <p:nvPr>
            <p:ph type="title"/>
          </p:nvPr>
        </p:nvSpPr>
        <p:spPr>
          <a:xfrm>
            <a:off x="729450" y="1322450"/>
            <a:ext cx="7688400" cy="3370123"/>
          </a:xfrm>
          <a:prstGeom prst="rect">
            <a:avLst/>
          </a:prstGeom>
          <a:noFill/>
        </p:spPr>
        <p:txBody>
          <a:bodyPr wrap="square" rtlCol="0">
            <a:spAutoFit/>
          </a:bodyPr>
          <a:lstStyle/>
          <a:p>
            <a:pPr marL="457200" indent="-274320">
              <a:lnSpc>
                <a:spcPct val="150000"/>
              </a:lnSpc>
              <a:buClr>
                <a:schemeClr val="bg1"/>
              </a:buClr>
              <a:buFont typeface="Arial" pitchFamily="34" charset="0"/>
              <a:buChar char="•"/>
            </a:pPr>
            <a:r>
              <a:rPr lang="en" sz="1800" dirty="0" smtClean="0">
                <a:solidFill>
                  <a:srgbClr val="FFFFFF"/>
                </a:solidFill>
                <a:latin typeface="Lato"/>
                <a:ea typeface="Lato"/>
                <a:cs typeface="Lato"/>
                <a:sym typeface="Lato"/>
              </a:rPr>
              <a:t>Point differences in NFL games are increased when the away team had more turnovers, therefore people should bet more money on teams that had fewer turnovers in the previous games.</a:t>
            </a:r>
          </a:p>
          <a:p>
            <a:pPr marL="457200" indent="-274320">
              <a:lnSpc>
                <a:spcPct val="150000"/>
              </a:lnSpc>
              <a:buClr>
                <a:schemeClr val="bg1"/>
              </a:buClr>
              <a:buFont typeface="Arial" pitchFamily="34" charset="0"/>
              <a:buChar char="•"/>
            </a:pPr>
            <a:endParaRPr lang="en" sz="600" dirty="0" smtClean="0">
              <a:solidFill>
                <a:srgbClr val="FFFFFF"/>
              </a:solidFill>
              <a:latin typeface="Lato"/>
              <a:ea typeface="Lato"/>
              <a:cs typeface="Lato"/>
              <a:sym typeface="Lato"/>
            </a:endParaRPr>
          </a:p>
          <a:p>
            <a:pPr marL="457200" indent="-274320">
              <a:lnSpc>
                <a:spcPct val="150000"/>
              </a:lnSpc>
              <a:buClr>
                <a:schemeClr val="bg1"/>
              </a:buClr>
              <a:buFont typeface="Arial" pitchFamily="34" charset="0"/>
              <a:buChar char="•"/>
            </a:pPr>
            <a:r>
              <a:rPr lang="en" sz="1800" dirty="0" smtClean="0">
                <a:solidFill>
                  <a:schemeClr val="bg1"/>
                </a:solidFill>
                <a:latin typeface="Lato"/>
                <a:ea typeface="Lato"/>
                <a:cs typeface="Lato"/>
                <a:sym typeface="Lato"/>
              </a:rPr>
              <a:t>The point difference was larger in Sunday games compared to Monday night or Thursday night games</a:t>
            </a:r>
            <a:r>
              <a:rPr lang="en" sz="1800" dirty="0" smtClean="0">
                <a:solidFill>
                  <a:srgbClr val="FFFFFF"/>
                </a:solidFill>
                <a:latin typeface="Lato"/>
                <a:ea typeface="Lato"/>
                <a:cs typeface="Lato"/>
                <a:sym typeface="Lato"/>
              </a:rPr>
              <a:t>, therefore people should bet more money on Sunday games.</a:t>
            </a:r>
            <a:endParaRPr lang="en" sz="1800" dirty="0" smtClean="0">
              <a:solidFill>
                <a:schemeClr val="bg1"/>
              </a:solidFill>
              <a:latin typeface="Lato"/>
              <a:ea typeface="Lato"/>
              <a:cs typeface="Lato"/>
              <a:sym typeface="Lato"/>
            </a:endParaRPr>
          </a:p>
          <a:p>
            <a:pPr marL="457200" indent="-274320">
              <a:lnSpc>
                <a:spcPct val="150000"/>
              </a:lnSpc>
              <a:buClr>
                <a:schemeClr val="bg1"/>
              </a:buClr>
              <a:buFont typeface="Arial" pitchFamily="34" charset="0"/>
              <a:buChar char="•"/>
            </a:pPr>
            <a:endParaRPr lang="en" sz="600" dirty="0" smtClean="0">
              <a:solidFill>
                <a:schemeClr val="bg1"/>
              </a:solidFill>
              <a:latin typeface="Lato"/>
              <a:ea typeface="Lato"/>
              <a:cs typeface="Lato"/>
              <a:sym typeface="Lato"/>
            </a:endParaRPr>
          </a:p>
          <a:p>
            <a:pPr marL="457200" indent="-274320">
              <a:lnSpc>
                <a:spcPct val="150000"/>
              </a:lnSpc>
              <a:buClr>
                <a:schemeClr val="bg1"/>
              </a:buClr>
              <a:buFont typeface="Arial" pitchFamily="34" charset="0"/>
              <a:buChar char="•"/>
            </a:pPr>
            <a:r>
              <a:rPr lang="en" sz="1800" dirty="0" smtClean="0">
                <a:solidFill>
                  <a:schemeClr val="bg1"/>
                </a:solidFill>
                <a:latin typeface="Lato"/>
                <a:ea typeface="Lato"/>
                <a:cs typeface="Lato"/>
                <a:sym typeface="Lato"/>
              </a:rPr>
              <a:t>The point difference was larger when the betting odds were higher</a:t>
            </a:r>
            <a:endParaRPr lang="en-US" sz="18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Questions?</a:t>
            </a:r>
            <a:endParaRPr sz="40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744775" y="842262"/>
            <a:ext cx="2859900" cy="8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latin typeface="Raleway" charset="0"/>
              </a:rPr>
              <a:t>Outline</a:t>
            </a:r>
            <a:endParaRPr sz="4000" b="1" dirty="0">
              <a:latin typeface="Raleway" charset="0"/>
            </a:endParaRPr>
          </a:p>
        </p:txBody>
      </p:sp>
      <p:sp>
        <p:nvSpPr>
          <p:cNvPr id="104" name="Google Shape;104;p15"/>
          <p:cNvSpPr txBox="1">
            <a:spLocks noGrp="1"/>
          </p:cNvSpPr>
          <p:nvPr>
            <p:ph type="subTitle" idx="4294967295"/>
          </p:nvPr>
        </p:nvSpPr>
        <p:spPr>
          <a:xfrm>
            <a:off x="4287652" y="970592"/>
            <a:ext cx="4079875" cy="371826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u="sng" dirty="0" smtClean="0">
                <a:solidFill>
                  <a:schemeClr val="bg1"/>
                </a:solidFill>
                <a:latin typeface="Lato" charset="0"/>
              </a:rPr>
              <a:t>Summary</a:t>
            </a:r>
            <a:endParaRPr sz="1800" dirty="0">
              <a:solidFill>
                <a:schemeClr val="bg1"/>
              </a:solidFill>
              <a:latin typeface="Lato" charset="0"/>
            </a:endParaRPr>
          </a:p>
          <a:p>
            <a:pPr marL="0" lvl="0" indent="0" algn="l" rtl="0">
              <a:lnSpc>
                <a:spcPct val="115000"/>
              </a:lnSpc>
              <a:spcBef>
                <a:spcPts val="1600"/>
              </a:spcBef>
              <a:spcAft>
                <a:spcPts val="0"/>
              </a:spcAft>
              <a:buNone/>
            </a:pPr>
            <a:r>
              <a:rPr lang="en" sz="1800" u="sng" dirty="0">
                <a:solidFill>
                  <a:schemeClr val="bg1"/>
                </a:solidFill>
                <a:latin typeface="Lato" charset="0"/>
              </a:rPr>
              <a:t>The Data</a:t>
            </a:r>
            <a:endParaRPr sz="1800" dirty="0">
              <a:solidFill>
                <a:schemeClr val="bg1"/>
              </a:solidFill>
              <a:latin typeface="Lato" charset="0"/>
            </a:endParaRPr>
          </a:p>
          <a:p>
            <a:pPr marL="0" lvl="0" indent="0" algn="l" rtl="0">
              <a:lnSpc>
                <a:spcPct val="115000"/>
              </a:lnSpc>
              <a:spcBef>
                <a:spcPts val="1600"/>
              </a:spcBef>
              <a:spcAft>
                <a:spcPts val="0"/>
              </a:spcAft>
              <a:buNone/>
            </a:pPr>
            <a:r>
              <a:rPr lang="en-US" sz="1800" u="sng" dirty="0" smtClean="0">
                <a:solidFill>
                  <a:schemeClr val="bg1"/>
                </a:solidFill>
                <a:latin typeface="Lato" charset="0"/>
              </a:rPr>
              <a:t>Performance Models</a:t>
            </a:r>
          </a:p>
          <a:p>
            <a:pPr marL="0" lvl="0" indent="0" algn="l" rtl="0">
              <a:lnSpc>
                <a:spcPct val="115000"/>
              </a:lnSpc>
              <a:spcBef>
                <a:spcPts val="1600"/>
              </a:spcBef>
              <a:spcAft>
                <a:spcPts val="0"/>
              </a:spcAft>
              <a:buNone/>
            </a:pPr>
            <a:r>
              <a:rPr lang="en-US" sz="1800" u="sng" dirty="0" smtClean="0">
                <a:solidFill>
                  <a:schemeClr val="bg1"/>
                </a:solidFill>
                <a:latin typeface="Lato" charset="0"/>
              </a:rPr>
              <a:t>Cool Graphs</a:t>
            </a:r>
          </a:p>
          <a:p>
            <a:pPr marL="0" lvl="0" indent="0" algn="l" rtl="0">
              <a:lnSpc>
                <a:spcPct val="115000"/>
              </a:lnSpc>
              <a:spcBef>
                <a:spcPts val="1600"/>
              </a:spcBef>
              <a:spcAft>
                <a:spcPts val="0"/>
              </a:spcAft>
              <a:buNone/>
            </a:pPr>
            <a:r>
              <a:rPr lang="en-US" sz="1800" u="sng" dirty="0" smtClean="0">
                <a:solidFill>
                  <a:schemeClr val="bg1"/>
                </a:solidFill>
                <a:latin typeface="Lato" charset="0"/>
              </a:rPr>
              <a:t>Analysis Details</a:t>
            </a:r>
          </a:p>
          <a:p>
            <a:pPr marL="0" lvl="0" indent="0" algn="l" rtl="0">
              <a:lnSpc>
                <a:spcPct val="115000"/>
              </a:lnSpc>
              <a:spcBef>
                <a:spcPts val="1600"/>
              </a:spcBef>
              <a:spcAft>
                <a:spcPts val="0"/>
              </a:spcAft>
              <a:buNone/>
            </a:pPr>
            <a:r>
              <a:rPr lang="en-US" sz="1800" u="sng" dirty="0" smtClean="0">
                <a:solidFill>
                  <a:schemeClr val="bg1"/>
                </a:solidFill>
                <a:latin typeface="Lato" charset="0"/>
              </a:rPr>
              <a:t>Stakeholders</a:t>
            </a:r>
            <a:endParaRPr sz="1800" dirty="0">
              <a:solidFill>
                <a:schemeClr val="bg1"/>
              </a:solidFill>
              <a:latin typeface="Lato" charset="0"/>
            </a:endParaRPr>
          </a:p>
          <a:p>
            <a:pPr marL="0" lvl="0" indent="0" algn="l" rtl="0">
              <a:lnSpc>
                <a:spcPct val="115000"/>
              </a:lnSpc>
              <a:spcBef>
                <a:spcPts val="1600"/>
              </a:spcBef>
              <a:spcAft>
                <a:spcPts val="0"/>
              </a:spcAft>
              <a:buNone/>
            </a:pPr>
            <a:r>
              <a:rPr lang="en" sz="1800" u="sng" dirty="0">
                <a:solidFill>
                  <a:schemeClr val="bg1"/>
                </a:solidFill>
                <a:latin typeface="Lato" charset="0"/>
              </a:rPr>
              <a:t>Conclusions</a:t>
            </a:r>
            <a:endParaRPr sz="1800" dirty="0">
              <a:solidFill>
                <a:schemeClr val="bg1"/>
              </a:solidFill>
              <a:latin typeface="Lato" charset="0"/>
            </a:endParaRPr>
          </a:p>
          <a:p>
            <a:pPr marL="0" lvl="0" indent="0" algn="l" rtl="0">
              <a:spcBef>
                <a:spcPts val="1600"/>
              </a:spcBef>
              <a:spcAft>
                <a:spcPts val="1600"/>
              </a:spcAft>
              <a:buNone/>
            </a:pPr>
            <a:endParaRPr sz="1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110" name="Google Shape;110;p16"/>
          <p:cNvSpPr txBox="1">
            <a:spLocks noGrp="1"/>
          </p:cNvSpPr>
          <p:nvPr>
            <p:ph type="body" idx="2"/>
          </p:nvPr>
        </p:nvSpPr>
        <p:spPr>
          <a:xfrm>
            <a:off x="4572000" y="0"/>
            <a:ext cx="4572000" cy="5143500"/>
          </a:xfrm>
          <a:prstGeom prst="rect">
            <a:avLst/>
          </a:prstGeom>
        </p:spPr>
        <p:txBody>
          <a:bodyPr spcFirstLastPara="1" wrap="square" lIns="91425" tIns="91425" rIns="91425" bIns="91425" anchor="ctr" anchorCtr="0">
            <a:noAutofit/>
          </a:bodyPr>
          <a:lstStyle/>
          <a:p>
            <a:pPr indent="-27432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would like to have a system that predicts the outcome of the NFL games for the season</a:t>
            </a:r>
            <a:endParaRPr sz="1400" dirty="0">
              <a:solidFill>
                <a:schemeClr val="dk1"/>
              </a:solidFill>
              <a:highlight>
                <a:srgbClr val="FFFFFF"/>
              </a:highlight>
            </a:endParaRPr>
          </a:p>
          <a:p>
            <a:pPr lvl="0" indent="-274320" algn="l" rtl="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will base my predictions on information about the previous games for each team playing, and target the points difference between the score of the home team and the score of the away team</a:t>
            </a:r>
          </a:p>
          <a:p>
            <a:pPr lvl="0" indent="-27432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will also answer the question “Will the home team win?” based on several factors</a:t>
            </a:r>
            <a:endParaRPr sz="1400" dirty="0">
              <a:solidFill>
                <a:schemeClr val="dk1"/>
              </a:solidFill>
              <a:highlight>
                <a:srgbClr val="FFFFFF"/>
              </a:highlight>
            </a:endParaRPr>
          </a:p>
          <a:p>
            <a:pPr marL="457200" lvl="0" indent="0" algn="l" rtl="0">
              <a:spcBef>
                <a:spcPts val="1000"/>
              </a:spcBef>
              <a:spcAft>
                <a:spcPts val="0"/>
              </a:spcAft>
              <a:buNone/>
            </a:pPr>
            <a:endParaRPr sz="100" dirty="0">
              <a:solidFill>
                <a:schemeClr val="dk1"/>
              </a:solidFill>
              <a:highlight>
                <a:schemeClr val="lt1"/>
              </a:highlight>
            </a:endParaRPr>
          </a:p>
        </p:txBody>
      </p:sp>
      <p:sp>
        <p:nvSpPr>
          <p:cNvPr id="112" name="Google Shape;112;p16"/>
          <p:cNvSpPr txBox="1"/>
          <p:nvPr/>
        </p:nvSpPr>
        <p:spPr>
          <a:xfrm>
            <a:off x="0" y="0"/>
            <a:ext cx="4566892" cy="954000"/>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smtClean="0">
                <a:solidFill>
                  <a:schemeClr val="bg1"/>
                </a:solidFill>
                <a:latin typeface="Raleway" charset="0"/>
                <a:sym typeface="Lato"/>
              </a:rPr>
              <a:t>Summary</a:t>
            </a:r>
            <a:endParaRPr sz="4000" b="1" dirty="0">
              <a:solidFill>
                <a:schemeClr val="bg1"/>
              </a:solidFill>
              <a:latin typeface="Raleway" charset="0"/>
              <a:sym typeface="Lato"/>
            </a:endParaRPr>
          </a:p>
        </p:txBody>
      </p:sp>
      <p:pic>
        <p:nvPicPr>
          <p:cNvPr id="9" name="Picture 8" descr="nfl-teams.jpg"/>
          <p:cNvPicPr>
            <a:picLocks noChangeAspect="1"/>
          </p:cNvPicPr>
          <p:nvPr/>
        </p:nvPicPr>
        <p:blipFill>
          <a:blip r:embed="rId3"/>
          <a:stretch>
            <a:fillRect/>
          </a:stretch>
        </p:blipFill>
        <p:spPr>
          <a:xfrm>
            <a:off x="117494" y="1006352"/>
            <a:ext cx="4321689" cy="4069087"/>
          </a:xfrm>
          <a:prstGeom prst="rect">
            <a:avLst/>
          </a:prstGeom>
          <a:ln w="127000">
            <a:solidFill>
              <a:schemeClr val="accent1"/>
            </a:solidFill>
            <a:miter lim="800000"/>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16"/>
        <p:cNvGrpSpPr/>
        <p:nvPr/>
      </p:nvGrpSpPr>
      <p:grpSpPr>
        <a:xfrm>
          <a:off x="0" y="0"/>
          <a:ext cx="0" cy="0"/>
          <a:chOff x="0" y="0"/>
          <a:chExt cx="0" cy="0"/>
        </a:xfrm>
      </p:grpSpPr>
      <p:sp>
        <p:nvSpPr>
          <p:cNvPr id="6" name="TextBox 5"/>
          <p:cNvSpPr txBox="1"/>
          <p:nvPr/>
        </p:nvSpPr>
        <p:spPr>
          <a:xfrm>
            <a:off x="780912" y="898369"/>
            <a:ext cx="6921406" cy="2554545"/>
          </a:xfrm>
          <a:prstGeom prst="rect">
            <a:avLst/>
          </a:prstGeom>
          <a:noFill/>
        </p:spPr>
        <p:txBody>
          <a:bodyPr wrap="square" rtlCol="0">
            <a:spAutoFit/>
          </a:bodyPr>
          <a:lstStyle/>
          <a:p>
            <a:r>
              <a:rPr lang="en-US" sz="4000" b="1" dirty="0" smtClean="0">
                <a:solidFill>
                  <a:schemeClr val="bg1"/>
                </a:solidFill>
                <a:latin typeface="Raleway" charset="0"/>
              </a:rPr>
              <a:t>The Data</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NFL pro football reference game information from years 2000 - 2017</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Odds - money line, open/close lines historic info</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Kaggle site data - NFL scores and betting data</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I merged these 3 files together for my analysis</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Raw data available here:</a:t>
            </a:r>
          </a:p>
        </p:txBody>
      </p:sp>
      <p:sp>
        <p:nvSpPr>
          <p:cNvPr id="9" name="TextBox 8"/>
          <p:cNvSpPr txBox="1"/>
          <p:nvPr/>
        </p:nvSpPr>
        <p:spPr>
          <a:xfrm>
            <a:off x="1705585" y="3378741"/>
            <a:ext cx="6659195" cy="1415772"/>
          </a:xfrm>
          <a:prstGeom prst="rect">
            <a:avLst/>
          </a:prstGeom>
          <a:noFill/>
        </p:spPr>
        <p:txBody>
          <a:bodyPr wrap="none" rtlCol="0">
            <a:spAutoFit/>
          </a:bodyPr>
          <a:lstStyle/>
          <a:p>
            <a:pPr marL="457200" indent="-274320">
              <a:lnSpc>
                <a:spcPct val="150000"/>
              </a:lnSpc>
              <a:buClr>
                <a:schemeClr val="bg1"/>
              </a:buClr>
              <a:buFont typeface="+mj-lt"/>
              <a:buAutoNum type="arabicParenR"/>
            </a:pPr>
            <a:r>
              <a:rPr lang="en-US" sz="1600" dirty="0" smtClean="0">
                <a:solidFill>
                  <a:schemeClr val="bg1"/>
                </a:solidFill>
                <a:latin typeface="Lato" charset="0"/>
              </a:rPr>
              <a:t>https://www.pro-football-reference.com/years</a:t>
            </a:r>
          </a:p>
          <a:p>
            <a:pPr marL="457200" indent="-274320">
              <a:lnSpc>
                <a:spcPct val="150000"/>
              </a:lnSpc>
              <a:buClr>
                <a:schemeClr val="bg1"/>
              </a:buClr>
              <a:buFont typeface="+mj-lt"/>
              <a:buAutoNum type="arabicParenR"/>
            </a:pPr>
            <a:r>
              <a:rPr lang="en-US" sz="1600" dirty="0" smtClean="0">
                <a:solidFill>
                  <a:schemeClr val="bg1"/>
                </a:solidFill>
                <a:latin typeface="Lato" charset="0"/>
              </a:rPr>
              <a:t>http://www.aussportsbetting.com/historical data/nfl.xlsx</a:t>
            </a:r>
          </a:p>
          <a:p>
            <a:pPr marL="457200" indent="-274320">
              <a:lnSpc>
                <a:spcPct val="150000"/>
              </a:lnSpc>
              <a:buClr>
                <a:schemeClr val="bg1"/>
              </a:buClr>
              <a:buFont typeface="+mj-lt"/>
              <a:buAutoNum type="arabicParenR"/>
            </a:pPr>
            <a:r>
              <a:rPr lang="en-US" sz="1600" dirty="0" smtClean="0">
                <a:solidFill>
                  <a:schemeClr val="bg1"/>
                </a:solidFill>
                <a:latin typeface="Lato" charset="0"/>
              </a:rPr>
              <a:t>https://www.kaggle.com/tobycrabtree/nfl-scores-and-betting-data</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29450" y="610800"/>
            <a:ext cx="7021200" cy="7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smtClean="0">
                <a:solidFill>
                  <a:schemeClr val="bg1"/>
                </a:solidFill>
              </a:rPr>
              <a:t>Performance Models</a:t>
            </a:r>
            <a:endParaRPr sz="4000" b="1" dirty="0"/>
          </a:p>
        </p:txBody>
      </p:sp>
      <p:sp>
        <p:nvSpPr>
          <p:cNvPr id="4" name="Google Shape;177;p25"/>
          <p:cNvSpPr txBox="1">
            <a:spLocks/>
          </p:cNvSpPr>
          <p:nvPr/>
        </p:nvSpPr>
        <p:spPr>
          <a:xfrm>
            <a:off x="755287" y="1246445"/>
            <a:ext cx="6718274" cy="2763633"/>
          </a:xfrm>
          <a:prstGeom prst="rect">
            <a:avLst/>
          </a:prstGeom>
          <a:noFill/>
        </p:spPr>
        <p:txBody>
          <a:bodyPr spcFirstLastPara="1" vert="horz"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lt1"/>
              </a:buClr>
              <a:buSzPts val="3600"/>
              <a:buFontTx/>
              <a:buNone/>
              <a:tabLst/>
              <a:defRPr/>
            </a:pPr>
            <a:endParaRPr kumimoji="0" lang="en-US" sz="900" b="0" i="0" u="none" strike="noStrike" kern="1200" cap="none" spc="0" normalizeH="0" baseline="0" noProof="0" dirty="0" smtClean="0">
              <a:ln>
                <a:noFill/>
              </a:ln>
              <a:solidFill>
                <a:schemeClr val="lt1"/>
              </a:solidFill>
              <a:effectLst/>
              <a:uLnTx/>
              <a:uFillTx/>
              <a:latin typeface="+mj-lt"/>
              <a:ea typeface="+mj-ea"/>
              <a:cs typeface="+mj-cs"/>
            </a:endParaRPr>
          </a:p>
          <a:p>
            <a:pPr marL="457200" lvl="0" indent="-342900">
              <a:lnSpc>
                <a:spcPct val="115000"/>
              </a:lnSpc>
              <a:buClr>
                <a:srgbClr val="FFFFFF"/>
              </a:buClr>
              <a:buSzPts val="1800"/>
              <a:buFont typeface="Lato"/>
              <a:buChar char="●"/>
            </a:pPr>
            <a:r>
              <a:rPr lang="en" sz="1800" dirty="0" smtClean="0">
                <a:solidFill>
                  <a:schemeClr val="bg1"/>
                </a:solidFill>
                <a:latin typeface="Lato"/>
                <a:ea typeface="Lato"/>
                <a:cs typeface="Lato"/>
                <a:sym typeface="Lato"/>
              </a:rPr>
              <a:t>I used several performance models to predict the winner of NFL games</a:t>
            </a:r>
            <a:endParaRPr kumimoji="0" lang="en-US" sz="18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0" algn="l" defTabSz="914400" rtl="0" eaLnBrk="1" fontAlgn="auto" latinLnBrk="0" hangingPunct="1">
              <a:lnSpc>
                <a:spcPct val="115000"/>
              </a:lnSpc>
              <a:spcBef>
                <a:spcPts val="0"/>
              </a:spcBef>
              <a:spcAft>
                <a:spcPts val="0"/>
              </a:spcAft>
              <a:buClr>
                <a:schemeClr val="lt1"/>
              </a:buClr>
              <a:buSzPts val="3600"/>
              <a:buFontTx/>
              <a:buNone/>
              <a:tabLst/>
              <a:defRPr/>
            </a:pPr>
            <a:endParaRPr kumimoji="0" lang="en-US" sz="5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342900" algn="l" defTabSz="914400" rtl="0" eaLnBrk="1" fontAlgn="auto" latinLnBrk="0" hangingPunct="1">
              <a:lnSpc>
                <a:spcPct val="115000"/>
              </a:lnSpc>
              <a:spcBef>
                <a:spcPts val="0"/>
              </a:spcBef>
              <a:spcAft>
                <a:spcPts val="0"/>
              </a:spcAft>
              <a:buClr>
                <a:srgbClr val="FFFFFF"/>
              </a:buClr>
              <a:buSzPts val="1800"/>
              <a:buFont typeface="Lato"/>
              <a:buChar char="●"/>
              <a:tabLst/>
              <a:defRPr/>
            </a:pPr>
            <a:r>
              <a:rPr kumimoji="0" lang="en-US" sz="1800" b="0" i="0" u="none" strike="noStrike" kern="1200" cap="none" spc="0" normalizeH="0" baseline="0" noProof="0" dirty="0" smtClean="0">
                <a:ln>
                  <a:noFill/>
                </a:ln>
                <a:solidFill>
                  <a:srgbClr val="FFFFFF"/>
                </a:solidFill>
                <a:effectLst/>
                <a:uLnTx/>
                <a:uFillTx/>
                <a:latin typeface="Lato"/>
                <a:ea typeface="Lato"/>
                <a:cs typeface="Lato"/>
                <a:sym typeface="Lato"/>
              </a:rPr>
              <a:t>Correlation</a:t>
            </a:r>
            <a:r>
              <a:rPr kumimoji="0" lang="en-US" sz="1800" b="0" i="0" u="none" strike="noStrike" kern="1200" cap="none" spc="0" normalizeH="0" noProof="0" dirty="0" smtClean="0">
                <a:ln>
                  <a:noFill/>
                </a:ln>
                <a:solidFill>
                  <a:srgbClr val="FFFFFF"/>
                </a:solidFill>
                <a:effectLst/>
                <a:uLnTx/>
                <a:uFillTx/>
                <a:latin typeface="Lato"/>
                <a:ea typeface="Lato"/>
                <a:cs typeface="Lato"/>
                <a:sym typeface="Lato"/>
              </a:rPr>
              <a:t> maps and heat maps with a target of points difference</a:t>
            </a:r>
            <a:endParaRPr kumimoji="0" lang="en-US" sz="18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0" algn="l" defTabSz="914400" rtl="0" eaLnBrk="1" fontAlgn="auto" latinLnBrk="0" hangingPunct="1">
              <a:lnSpc>
                <a:spcPct val="115000"/>
              </a:lnSpc>
              <a:spcBef>
                <a:spcPts val="0"/>
              </a:spcBef>
              <a:spcAft>
                <a:spcPts val="0"/>
              </a:spcAft>
              <a:buClr>
                <a:schemeClr val="lt1"/>
              </a:buClr>
              <a:buSzPts val="3600"/>
              <a:buFontTx/>
              <a:buNone/>
              <a:tabLst/>
              <a:defRPr/>
            </a:pPr>
            <a:endParaRPr kumimoji="0" lang="en-US" sz="5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0" algn="l" defTabSz="914400" rtl="0" eaLnBrk="1" fontAlgn="auto" latinLnBrk="0" hangingPunct="1">
              <a:lnSpc>
                <a:spcPct val="115000"/>
              </a:lnSpc>
              <a:spcBef>
                <a:spcPts val="0"/>
              </a:spcBef>
              <a:spcAft>
                <a:spcPts val="0"/>
              </a:spcAft>
              <a:buClr>
                <a:schemeClr val="lt1"/>
              </a:buClr>
              <a:buSzPts val="3600"/>
              <a:buFontTx/>
              <a:buNone/>
              <a:tabLst/>
              <a:defRPr/>
            </a:pPr>
            <a:endParaRPr kumimoji="0" lang="en-US" sz="5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342900" algn="l" defTabSz="914400" rtl="0" eaLnBrk="1" fontAlgn="auto" latinLnBrk="0" hangingPunct="1">
              <a:lnSpc>
                <a:spcPct val="115000"/>
              </a:lnSpc>
              <a:spcBef>
                <a:spcPts val="0"/>
              </a:spcBef>
              <a:spcAft>
                <a:spcPts val="0"/>
              </a:spcAft>
              <a:buClr>
                <a:srgbClr val="FFFFFF"/>
              </a:buClr>
              <a:buSzPts val="1800"/>
              <a:buFont typeface="Lato"/>
              <a:buChar char="●"/>
              <a:tabLst/>
              <a:defRPr/>
            </a:pPr>
            <a:r>
              <a:rPr lang="en-US" sz="1800" kern="1200" dirty="0" smtClean="0">
                <a:solidFill>
                  <a:srgbClr val="FFFFFF"/>
                </a:solidFill>
                <a:latin typeface="Lato"/>
                <a:ea typeface="Lato"/>
                <a:cs typeface="Lato"/>
                <a:sym typeface="Lato"/>
              </a:rPr>
              <a:t>Lasso, Ridge, and Elastic Net performance models with a target of points difference</a:t>
            </a:r>
            <a:endParaRPr kumimoji="0" lang="en-US" sz="18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0" algn="l" defTabSz="914400" rtl="0" eaLnBrk="1" fontAlgn="auto" latinLnBrk="0" hangingPunct="1">
              <a:lnSpc>
                <a:spcPct val="115000"/>
              </a:lnSpc>
              <a:spcBef>
                <a:spcPts val="0"/>
              </a:spcBef>
              <a:spcAft>
                <a:spcPts val="0"/>
              </a:spcAft>
              <a:buClr>
                <a:schemeClr val="lt1"/>
              </a:buClr>
              <a:buSzPts val="3600"/>
              <a:buFontTx/>
              <a:buNone/>
              <a:tabLst/>
              <a:defRPr/>
            </a:pPr>
            <a:endParaRPr kumimoji="0" lang="en-US" sz="500" b="0" i="0" u="none" strike="noStrike" kern="1200" cap="none" spc="0" normalizeH="0" baseline="0" noProof="0" dirty="0" smtClean="0">
              <a:ln>
                <a:noFill/>
              </a:ln>
              <a:solidFill>
                <a:srgbClr val="FFFFFF"/>
              </a:solidFill>
              <a:effectLst/>
              <a:uLnTx/>
              <a:uFillTx/>
              <a:latin typeface="Lato"/>
              <a:ea typeface="Lato"/>
              <a:cs typeface="Lato"/>
              <a:sym typeface="Lato"/>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72780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latin typeface="Raleway" charset="0"/>
              </a:rPr>
              <a:t>Cool Graphs</a:t>
            </a:r>
            <a:endParaRPr sz="4000" b="1" dirty="0">
              <a:latin typeface="Raleway"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39"/>
        <p:cNvGrpSpPr/>
        <p:nvPr/>
      </p:nvGrpSpPr>
      <p:grpSpPr>
        <a:xfrm>
          <a:off x="0" y="0"/>
          <a:ext cx="0" cy="0"/>
          <a:chOff x="0" y="0"/>
          <a:chExt cx="0" cy="0"/>
        </a:xfrm>
      </p:grpSpPr>
      <p:sp>
        <p:nvSpPr>
          <p:cNvPr id="142" name="Google Shape;142;p21"/>
          <p:cNvSpPr txBox="1"/>
          <p:nvPr/>
        </p:nvSpPr>
        <p:spPr>
          <a:xfrm>
            <a:off x="0" y="0"/>
            <a:ext cx="9144000" cy="525000"/>
          </a:xfrm>
          <a:prstGeom prst="rect">
            <a:avLst/>
          </a:prstGeom>
          <a:solidFill>
            <a:schemeClr val="tx2"/>
          </a:solidFill>
          <a:ln>
            <a:solidFill>
              <a:schemeClr val="accent1"/>
            </a:solidFill>
          </a:ln>
        </p:spPr>
        <p:txBody>
          <a:bodyPr spcFirstLastPara="1" wrap="square" lIns="91425" tIns="91425" rIns="91425" bIns="91425" anchor="t" anchorCtr="0">
            <a:noAutofit/>
          </a:bodyPr>
          <a:lstStyle/>
          <a:p>
            <a:pPr lvl="0" algn="ctr">
              <a:lnSpc>
                <a:spcPct val="115000"/>
              </a:lnSpc>
              <a:spcAft>
                <a:spcPts val="1000"/>
              </a:spcAft>
            </a:pPr>
            <a:r>
              <a:rPr lang="en-US" sz="2000" b="1" dirty="0" smtClean="0">
                <a:solidFill>
                  <a:srgbClr val="FFFFFF"/>
                </a:solidFill>
                <a:latin typeface="Lato"/>
                <a:ea typeface="Lato"/>
                <a:cs typeface="Lato"/>
                <a:sym typeface="Lato"/>
              </a:rPr>
              <a:t>Points difference is larger on when away team has more turnovers</a:t>
            </a:r>
            <a:endParaRPr lang="en-US" sz="2000" b="1" dirty="0">
              <a:solidFill>
                <a:srgbClr val="FFFFFF"/>
              </a:solidFill>
              <a:latin typeface="Lato"/>
              <a:ea typeface="Lato"/>
              <a:cs typeface="Lato"/>
              <a:sym typeface="Lato"/>
            </a:endParaRPr>
          </a:p>
        </p:txBody>
      </p:sp>
      <p:pic>
        <p:nvPicPr>
          <p:cNvPr id="143" name="Google Shape;143;p21"/>
          <p:cNvPicPr preferRelativeResize="0"/>
          <p:nvPr/>
        </p:nvPicPr>
        <p:blipFill>
          <a:blip r:embed="rId3"/>
          <a:stretch>
            <a:fillRect/>
          </a:stretch>
        </p:blipFill>
        <p:spPr>
          <a:xfrm>
            <a:off x="-11" y="1011458"/>
            <a:ext cx="5813347" cy="3534999"/>
          </a:xfrm>
          <a:prstGeom prst="rect">
            <a:avLst/>
          </a:prstGeom>
          <a:noFill/>
          <a:ln>
            <a:noFill/>
          </a:ln>
        </p:spPr>
      </p:pic>
      <p:pic>
        <p:nvPicPr>
          <p:cNvPr id="145" name="Google Shape;145;p21"/>
          <p:cNvPicPr preferRelativeResize="0"/>
          <p:nvPr/>
        </p:nvPicPr>
        <p:blipFill>
          <a:blip r:embed="rId4"/>
          <a:stretch>
            <a:fillRect/>
          </a:stretch>
        </p:blipFill>
        <p:spPr>
          <a:xfrm>
            <a:off x="5958455" y="728483"/>
            <a:ext cx="2529000" cy="1686000"/>
          </a:xfrm>
          <a:prstGeom prst="rect">
            <a:avLst/>
          </a:prstGeom>
          <a:noFill/>
          <a:ln>
            <a:noFill/>
          </a:ln>
        </p:spPr>
      </p:pic>
      <p:sp>
        <p:nvSpPr>
          <p:cNvPr id="146" name="Google Shape;146;p21"/>
          <p:cNvSpPr txBox="1"/>
          <p:nvPr/>
        </p:nvSpPr>
        <p:spPr>
          <a:xfrm>
            <a:off x="6648438" y="2395538"/>
            <a:ext cx="1128600" cy="48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latin typeface="Lato"/>
                <a:ea typeface="Lato"/>
                <a:cs typeface="Lato"/>
                <a:sym typeface="Lato"/>
              </a:rPr>
              <a:t>vs.</a:t>
            </a:r>
            <a:endParaRPr sz="2100" b="1">
              <a:latin typeface="Lato"/>
              <a:ea typeface="Lato"/>
              <a:cs typeface="Lato"/>
              <a:sym typeface="Lato"/>
            </a:endParaRPr>
          </a:p>
        </p:txBody>
      </p:sp>
      <p:pic>
        <p:nvPicPr>
          <p:cNvPr id="1027" name="Picture 3"/>
          <p:cNvPicPr>
            <a:picLocks noChangeAspect="1" noChangeArrowheads="1"/>
          </p:cNvPicPr>
          <p:nvPr/>
        </p:nvPicPr>
        <p:blipFill>
          <a:blip r:embed="rId5"/>
          <a:srcRect/>
          <a:stretch>
            <a:fillRect/>
          </a:stretch>
        </p:blipFill>
        <p:spPr bwMode="auto">
          <a:xfrm>
            <a:off x="5955664" y="2891340"/>
            <a:ext cx="2554897" cy="16959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pic>
        <p:nvPicPr>
          <p:cNvPr id="153" name="Google Shape;153;p22"/>
          <p:cNvPicPr preferRelativeResize="0"/>
          <p:nvPr/>
        </p:nvPicPr>
        <p:blipFill>
          <a:blip r:embed="rId3"/>
          <a:stretch>
            <a:fillRect/>
          </a:stretch>
        </p:blipFill>
        <p:spPr>
          <a:xfrm>
            <a:off x="1420130" y="480189"/>
            <a:ext cx="5633243" cy="2635923"/>
          </a:xfrm>
          <a:prstGeom prst="rect">
            <a:avLst/>
          </a:prstGeom>
          <a:noFill/>
          <a:ln>
            <a:noFill/>
          </a:ln>
        </p:spPr>
      </p:pic>
      <p:sp>
        <p:nvSpPr>
          <p:cNvPr id="154" name="Google Shape;154;p22"/>
          <p:cNvSpPr txBox="1"/>
          <p:nvPr/>
        </p:nvSpPr>
        <p:spPr>
          <a:xfrm>
            <a:off x="0" y="0"/>
            <a:ext cx="9144000" cy="482100"/>
          </a:xfrm>
          <a:prstGeom prst="rect">
            <a:avLst/>
          </a:prstGeom>
          <a:solidFill>
            <a:schemeClr val="tx2"/>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000" b="1" dirty="0" smtClean="0">
                <a:solidFill>
                  <a:srgbClr val="FFFFFF"/>
                </a:solidFill>
                <a:latin typeface="Lato"/>
                <a:ea typeface="Lato"/>
                <a:cs typeface="Lato"/>
                <a:sym typeface="Lato"/>
              </a:rPr>
              <a:t>Points difference is larger on Sunday games</a:t>
            </a:r>
            <a:endParaRPr sz="2000" b="1" dirty="0">
              <a:solidFill>
                <a:srgbClr val="FFFFFF"/>
              </a:solidFill>
              <a:latin typeface="Lato"/>
              <a:ea typeface="Lato"/>
              <a:cs typeface="Lato"/>
              <a:sym typeface="Lato"/>
            </a:endParaRPr>
          </a:p>
        </p:txBody>
      </p:sp>
      <p:pic>
        <p:nvPicPr>
          <p:cNvPr id="155" name="Google Shape;155;p22"/>
          <p:cNvPicPr preferRelativeResize="0"/>
          <p:nvPr/>
        </p:nvPicPr>
        <p:blipFill>
          <a:blip r:embed="rId4"/>
          <a:stretch>
            <a:fillRect/>
          </a:stretch>
        </p:blipFill>
        <p:spPr>
          <a:xfrm>
            <a:off x="3325286" y="3142381"/>
            <a:ext cx="1818853" cy="1046491"/>
          </a:xfrm>
          <a:prstGeom prst="rect">
            <a:avLst/>
          </a:prstGeom>
          <a:noFill/>
          <a:ln>
            <a:noFill/>
          </a:ln>
        </p:spPr>
      </p:pic>
      <p:pic>
        <p:nvPicPr>
          <p:cNvPr id="156" name="Google Shape;156;p22"/>
          <p:cNvPicPr preferRelativeResize="0"/>
          <p:nvPr/>
        </p:nvPicPr>
        <p:blipFill>
          <a:blip r:embed="rId5"/>
          <a:stretch>
            <a:fillRect/>
          </a:stretch>
        </p:blipFill>
        <p:spPr>
          <a:xfrm>
            <a:off x="5219427" y="3139788"/>
            <a:ext cx="1819919" cy="1049084"/>
          </a:xfrm>
          <a:prstGeom prst="rect">
            <a:avLst/>
          </a:prstGeom>
          <a:noFill/>
          <a:ln>
            <a:noFill/>
          </a:ln>
        </p:spPr>
      </p:pic>
      <p:pic>
        <p:nvPicPr>
          <p:cNvPr id="157" name="Google Shape;157;p22"/>
          <p:cNvPicPr preferRelativeResize="0"/>
          <p:nvPr/>
        </p:nvPicPr>
        <p:blipFill>
          <a:blip r:embed="rId6"/>
          <a:stretch>
            <a:fillRect/>
          </a:stretch>
        </p:blipFill>
        <p:spPr>
          <a:xfrm>
            <a:off x="1421956" y="3139239"/>
            <a:ext cx="1816756" cy="1044523"/>
          </a:xfrm>
          <a:prstGeom prst="rect">
            <a:avLst/>
          </a:prstGeom>
          <a:noFill/>
          <a:ln>
            <a:noFill/>
          </a:ln>
        </p:spPr>
      </p:pic>
      <p:sp>
        <p:nvSpPr>
          <p:cNvPr id="10" name="Google Shape;151;p22"/>
          <p:cNvSpPr/>
          <p:nvPr/>
        </p:nvSpPr>
        <p:spPr>
          <a:xfrm>
            <a:off x="0" y="4747100"/>
            <a:ext cx="9144000" cy="3963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23"/>
          <p:cNvSpPr/>
          <p:nvPr/>
        </p:nvSpPr>
        <p:spPr>
          <a:xfrm>
            <a:off x="0" y="4736884"/>
            <a:ext cx="9144000" cy="3963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165" name="Google Shape;165;p23"/>
          <p:cNvPicPr preferRelativeResize="0"/>
          <p:nvPr/>
        </p:nvPicPr>
        <p:blipFill>
          <a:blip r:embed="rId3"/>
          <a:stretch>
            <a:fillRect/>
          </a:stretch>
        </p:blipFill>
        <p:spPr>
          <a:xfrm>
            <a:off x="1266878" y="730498"/>
            <a:ext cx="6569377" cy="3534999"/>
          </a:xfrm>
          <a:prstGeom prst="rect">
            <a:avLst/>
          </a:prstGeom>
          <a:noFill/>
          <a:ln>
            <a:noFill/>
          </a:ln>
        </p:spPr>
      </p:pic>
      <p:sp>
        <p:nvSpPr>
          <p:cNvPr id="166" name="Google Shape;166;p23"/>
          <p:cNvSpPr txBox="1"/>
          <p:nvPr/>
        </p:nvSpPr>
        <p:spPr>
          <a:xfrm>
            <a:off x="0" y="0"/>
            <a:ext cx="9144000" cy="482100"/>
          </a:xfrm>
          <a:prstGeom prst="rect">
            <a:avLst/>
          </a:prstGeom>
          <a:solidFill>
            <a:schemeClr val="tx2"/>
          </a:solidFill>
          <a:ln>
            <a:noFill/>
          </a:ln>
        </p:spPr>
        <p:txBody>
          <a:bodyPr spcFirstLastPara="1" wrap="square" lIns="91425" tIns="91425" rIns="91425" bIns="91425" anchor="t" anchorCtr="0">
            <a:noAutofit/>
          </a:bodyPr>
          <a:lstStyle/>
          <a:p>
            <a:pPr lvl="0" algn="ctr">
              <a:lnSpc>
                <a:spcPct val="115000"/>
              </a:lnSpc>
              <a:spcAft>
                <a:spcPts val="1000"/>
              </a:spcAft>
            </a:pPr>
            <a:r>
              <a:rPr lang="en-US" sz="2000" b="1" dirty="0" smtClean="0">
                <a:solidFill>
                  <a:srgbClr val="FFFFFF"/>
                </a:solidFill>
                <a:latin typeface="Lato"/>
                <a:ea typeface="Lato"/>
                <a:cs typeface="Lato"/>
                <a:sym typeface="Lato"/>
              </a:rPr>
              <a:t>Points difference is larger when the odds are larger</a:t>
            </a:r>
            <a:endParaRPr lang="en-US" sz="2000" b="1" dirty="0">
              <a:solidFill>
                <a:srgbClr val="FFFFFF"/>
              </a:solidFill>
              <a:latin typeface="Lato"/>
              <a:ea typeface="Lato"/>
              <a:cs typeface="Lato"/>
              <a:sym typeface="Lato"/>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356</TotalTime>
  <Words>361</Words>
  <Application>Microsoft Office PowerPoint</Application>
  <PresentationFormat>On-screen Show (16:9)</PresentationFormat>
  <Paragraphs>58</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Raleway Thin</vt:lpstr>
      <vt:lpstr>Constantia</vt:lpstr>
      <vt:lpstr>Wingdings 2</vt:lpstr>
      <vt:lpstr>Lato</vt:lpstr>
      <vt:lpstr>Raleway</vt:lpstr>
      <vt:lpstr>Calibri</vt:lpstr>
      <vt:lpstr>Flow</vt:lpstr>
      <vt:lpstr>Predicting NFL Game Outcomes</vt:lpstr>
      <vt:lpstr>Outline</vt:lpstr>
      <vt:lpstr>Slide 3</vt:lpstr>
      <vt:lpstr>Slide 4</vt:lpstr>
      <vt:lpstr>Performance Models</vt:lpstr>
      <vt:lpstr>Cool Graphs</vt:lpstr>
      <vt:lpstr>Slide 7</vt:lpstr>
      <vt:lpstr>Slide 8</vt:lpstr>
      <vt:lpstr>Slide 9</vt:lpstr>
      <vt:lpstr>Slide 10</vt:lpstr>
      <vt:lpstr> The stakeholders who would benefit from this research would people who are members of NFL fantasy leagues, and other betting leagues.   Also employees of casinos and other betting places would benefit from this data.  It would give them insight into who would win a particular NFL game based on variables from previous games with the same teams.   The fantasy league members could increase their winnings, and casino employees could modify the odds in order to decrease the winnings of the people making bets.  This research is very interesting to me because I love NFL football, and I am currently a member of an NFL game betting pool.</vt:lpstr>
      <vt:lpstr>Point differences in NFL games are increased when the away team had more turnovers, therefore people should bet more money on teams that had fewer turnovers in the previous games.  The point difference was larger in Sunday games compared to Monday night or Thursday night games, therefore people should bet more money on Sunday games.  The point difference was larger when the betting odds were higher</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PMRC Effects on Music Popularity</dc:title>
  <dc:creator>Steve</dc:creator>
  <cp:lastModifiedBy>User</cp:lastModifiedBy>
  <cp:revision>81</cp:revision>
  <dcterms:modified xsi:type="dcterms:W3CDTF">2020-10-26T15:49:32Z</dcterms:modified>
</cp:coreProperties>
</file>